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8"/>
  </p:notesMasterIdLst>
  <p:sldIdLst>
    <p:sldId id="256" r:id="rId2"/>
    <p:sldId id="282" r:id="rId3"/>
    <p:sldId id="446" r:id="rId4"/>
    <p:sldId id="451" r:id="rId5"/>
    <p:sldId id="452" r:id="rId6"/>
    <p:sldId id="459" r:id="rId7"/>
    <p:sldId id="458" r:id="rId8"/>
    <p:sldId id="460" r:id="rId9"/>
    <p:sldId id="453" r:id="rId10"/>
    <p:sldId id="454" r:id="rId11"/>
    <p:sldId id="455" r:id="rId12"/>
    <p:sldId id="278" r:id="rId13"/>
    <p:sldId id="273" r:id="rId14"/>
    <p:sldId id="274" r:id="rId15"/>
    <p:sldId id="275" r:id="rId16"/>
    <p:sldId id="276"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51" autoAdjust="0"/>
    <p:restoredTop sz="94660"/>
  </p:normalViewPr>
  <p:slideViewPr>
    <p:cSldViewPr>
      <p:cViewPr varScale="1">
        <p:scale>
          <a:sx n="87" d="100"/>
          <a:sy n="87" d="100"/>
        </p:scale>
        <p:origin x="-354"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 Id="rId4" Type="http://schemas.openxmlformats.org/officeDocument/2006/relationships/image" Target="../media/image17.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8.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2020-09-23</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Vector addition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Vector addition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Vector addition</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Vector addition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Vector addition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Vector addition</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Vector addition</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Vector addition</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Vector addition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Vector addition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Vector addition</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6.bin"/><Relationship Id="rId3" Type="http://schemas.microsoft.com/office/2007/relationships/media" Target="../media/media10.wav"/><Relationship Id="rId7" Type="http://schemas.openxmlformats.org/officeDocument/2006/relationships/image" Target="../media/image29.wmf"/><Relationship Id="rId12" Type="http://schemas.openxmlformats.org/officeDocument/2006/relationships/image" Target="../media/image8.png"/><Relationship Id="rId2" Type="http://schemas.openxmlformats.org/officeDocument/2006/relationships/tags" Target="../tags/tag8.xml"/><Relationship Id="rId1" Type="http://schemas.openxmlformats.org/officeDocument/2006/relationships/vmlDrawing" Target="../drawings/vmlDrawing6.vml"/><Relationship Id="rId6" Type="http://schemas.openxmlformats.org/officeDocument/2006/relationships/oleObject" Target="../embeddings/oleObject15.bin"/><Relationship Id="rId11" Type="http://schemas.openxmlformats.org/officeDocument/2006/relationships/image" Target="../media/image31.wmf"/><Relationship Id="rId5" Type="http://schemas.openxmlformats.org/officeDocument/2006/relationships/slideLayout" Target="../slideLayouts/slideLayout2.xml"/><Relationship Id="rId10" Type="http://schemas.openxmlformats.org/officeDocument/2006/relationships/oleObject" Target="../embeddings/oleObject17.bin"/><Relationship Id="rId4" Type="http://schemas.openxmlformats.org/officeDocument/2006/relationships/audio" Target="../media/media10.wav"/><Relationship Id="rId9" Type="http://schemas.openxmlformats.org/officeDocument/2006/relationships/image" Target="../media/image30.wmf"/></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9.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3.wav"/><Relationship Id="rId7" Type="http://schemas.openxmlformats.org/officeDocument/2006/relationships/image" Target="../media/image9.wmf"/><Relationship Id="rId12" Type="http://schemas.openxmlformats.org/officeDocument/2006/relationships/image" Target="../media/image8.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1.wmf"/><Relationship Id="rId5" Type="http://schemas.openxmlformats.org/officeDocument/2006/relationships/slideLayout" Target="../slideLayouts/slideLayout2.xml"/><Relationship Id="rId10" Type="http://schemas.openxmlformats.org/officeDocument/2006/relationships/oleObject" Target="../embeddings/oleObject3.bin"/><Relationship Id="rId4" Type="http://schemas.openxmlformats.org/officeDocument/2006/relationships/audio" Target="../media/media3.wav"/><Relationship Id="rId9" Type="http://schemas.openxmlformats.org/officeDocument/2006/relationships/image" Target="../media/image10.wmf"/></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5.bin"/><Relationship Id="rId3" Type="http://schemas.microsoft.com/office/2007/relationships/media" Target="../media/media4.wav"/><Relationship Id="rId7" Type="http://schemas.openxmlformats.org/officeDocument/2006/relationships/image" Target="../media/image12.wmf"/><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4.wav"/><Relationship Id="rId9" Type="http://schemas.openxmlformats.org/officeDocument/2006/relationships/image" Target="../media/image13.wmf"/></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17.wmf"/><Relationship Id="rId3" Type="http://schemas.microsoft.com/office/2007/relationships/media" Target="../media/media5.wav"/><Relationship Id="rId7" Type="http://schemas.openxmlformats.org/officeDocument/2006/relationships/image" Target="../media/image14.wmf"/><Relationship Id="rId12" Type="http://schemas.openxmlformats.org/officeDocument/2006/relationships/oleObject" Target="../embeddings/oleObject9.bin"/><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oleObject" Target="../embeddings/oleObject6.bin"/><Relationship Id="rId11" Type="http://schemas.openxmlformats.org/officeDocument/2006/relationships/image" Target="../media/image16.wmf"/><Relationship Id="rId5" Type="http://schemas.openxmlformats.org/officeDocument/2006/relationships/slideLayout" Target="../slideLayouts/slideLayout2.xml"/><Relationship Id="rId10" Type="http://schemas.openxmlformats.org/officeDocument/2006/relationships/oleObject" Target="../embeddings/oleObject8.bin"/><Relationship Id="rId4" Type="http://schemas.openxmlformats.org/officeDocument/2006/relationships/audio" Target="../media/media5.wav"/><Relationship Id="rId9" Type="http://schemas.openxmlformats.org/officeDocument/2006/relationships/image" Target="../media/image15.wmf"/><Relationship Id="rId1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1.bin"/><Relationship Id="rId3" Type="http://schemas.microsoft.com/office/2007/relationships/media" Target="../media/media6.wav"/><Relationship Id="rId7" Type="http://schemas.openxmlformats.org/officeDocument/2006/relationships/image" Target="../media/image18.wmf"/><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oleObject" Target="../embeddings/oleObject10.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6.wav"/><Relationship Id="rId9" Type="http://schemas.openxmlformats.org/officeDocument/2006/relationships/image" Target="../media/image19.wmf"/></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7.wav"/><Relationship Id="rId7" Type="http://schemas.openxmlformats.org/officeDocument/2006/relationships/image" Target="../media/image22.png"/><Relationship Id="rId2" Type="http://schemas.microsoft.com/office/2007/relationships/media" Target="../media/media7.wav"/><Relationship Id="rId1" Type="http://schemas.openxmlformats.org/officeDocument/2006/relationships/tags" Target="../tags/tag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8.wav"/><Relationship Id="rId7" Type="http://schemas.openxmlformats.org/officeDocument/2006/relationships/image" Target="../media/image25.png"/><Relationship Id="rId2" Type="http://schemas.microsoft.com/office/2007/relationships/media" Target="../media/media8.wav"/><Relationship Id="rId1" Type="http://schemas.openxmlformats.org/officeDocument/2006/relationships/tags" Target="../tags/tag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3.bin"/><Relationship Id="rId3" Type="http://schemas.microsoft.com/office/2007/relationships/media" Target="../media/media9.wav"/><Relationship Id="rId7" Type="http://schemas.openxmlformats.org/officeDocument/2006/relationships/image" Target="../media/image26.wmf"/><Relationship Id="rId12" Type="http://schemas.openxmlformats.org/officeDocument/2006/relationships/image" Target="../media/image8.png"/><Relationship Id="rId2" Type="http://schemas.openxmlformats.org/officeDocument/2006/relationships/tags" Target="../tags/tag7.xml"/><Relationship Id="rId1" Type="http://schemas.openxmlformats.org/officeDocument/2006/relationships/vmlDrawing" Target="../drawings/vmlDrawing5.vml"/><Relationship Id="rId6" Type="http://schemas.openxmlformats.org/officeDocument/2006/relationships/oleObject" Target="../embeddings/oleObject12.bin"/><Relationship Id="rId11" Type="http://schemas.openxmlformats.org/officeDocument/2006/relationships/image" Target="../media/image28.wmf"/><Relationship Id="rId5" Type="http://schemas.openxmlformats.org/officeDocument/2006/relationships/slideLayout" Target="../slideLayouts/slideLayout2.xml"/><Relationship Id="rId10" Type="http://schemas.openxmlformats.org/officeDocument/2006/relationships/oleObject" Target="../embeddings/oleObject14.bin"/><Relationship Id="rId4" Type="http://schemas.openxmlformats.org/officeDocument/2006/relationships/audio" Target="../media/media9.wav"/><Relationship Id="rId9" Type="http://schemas.openxmlformats.org/officeDocument/2006/relationships/image" Target="../media/image27.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2.3.2 Vector addition</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7998"/>
    </mc:Choice>
    <mc:Fallback>
      <p:transition spd="slow" advTm="7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Complex vector addition</a:t>
            </a:r>
            <a:endParaRPr lang="en-CA" dirty="0"/>
          </a:p>
        </p:txBody>
      </p:sp>
      <p:sp>
        <p:nvSpPr>
          <p:cNvPr id="3" name="Content Placeholder 2"/>
          <p:cNvSpPr>
            <a:spLocks noGrp="1"/>
          </p:cNvSpPr>
          <p:nvPr>
            <p:ph idx="1"/>
          </p:nvPr>
        </p:nvSpPr>
        <p:spPr/>
        <p:txBody>
          <a:bodyPr/>
          <a:lstStyle/>
          <a:p>
            <a:r>
              <a:rPr lang="en-US" dirty="0" smtClean="0"/>
              <a:t>Note that if               ,  then it is  still true that</a:t>
            </a:r>
          </a:p>
          <a:p>
            <a:pPr marL="0" indent="0" algn="ctr">
              <a:buNone/>
            </a:pPr>
            <a:r>
              <a:rPr lang="en-US" dirty="0" smtClean="0"/>
              <a:t>and</a:t>
            </a:r>
          </a:p>
          <a:p>
            <a:pPr marL="0" indent="0" algn="ctr">
              <a:buNone/>
            </a:pPr>
            <a:endParaRPr lang="en-US" dirty="0"/>
          </a:p>
          <a:p>
            <a:r>
              <a:rPr lang="en-US" dirty="0" smtClean="0"/>
              <a:t>Also, we expect that </a:t>
            </a:r>
            <a:r>
              <a:rPr lang="en-US" b="1" dirty="0" smtClean="0">
                <a:latin typeface="Times New Roman" panose="02020603050405020304" pitchFamily="18" charset="0"/>
              </a:rPr>
              <a:t>u</a:t>
            </a:r>
            <a:r>
              <a:rPr lang="en-US" dirty="0" smtClean="0">
                <a:latin typeface="Times New Roman" panose="02020603050405020304" pitchFamily="18" charset="0"/>
              </a:rPr>
              <a:t> + </a:t>
            </a:r>
            <a:r>
              <a:rPr lang="en-US" b="1" dirty="0" smtClean="0">
                <a:latin typeface="Times New Roman" panose="02020603050405020304" pitchFamily="18" charset="0"/>
              </a:rPr>
              <a:t>v</a:t>
            </a:r>
            <a:r>
              <a:rPr lang="en-US" dirty="0" smtClean="0">
                <a:latin typeface="Times New Roman" panose="02020603050405020304" pitchFamily="18" charset="0"/>
              </a:rPr>
              <a:t> = </a:t>
            </a:r>
            <a:r>
              <a:rPr lang="en-US" b="1" dirty="0" smtClean="0">
                <a:latin typeface="Times New Roman" panose="02020603050405020304" pitchFamily="18" charset="0"/>
              </a:rPr>
              <a:t>v</a:t>
            </a:r>
            <a:r>
              <a:rPr lang="en-US" dirty="0" smtClean="0">
                <a:latin typeface="Times New Roman" panose="02020603050405020304" pitchFamily="18" charset="0"/>
              </a:rPr>
              <a:t> + </a:t>
            </a:r>
            <a:r>
              <a:rPr lang="en-US" b="1" dirty="0" smtClean="0">
                <a:latin typeface="Times New Roman" panose="02020603050405020304" pitchFamily="18" charset="0"/>
              </a:rPr>
              <a:t>u</a:t>
            </a:r>
            <a:r>
              <a:rPr lang="en-US" dirty="0" smtClean="0">
                <a:latin typeface="Times New Roman" panose="02020603050405020304" pitchFamily="18" charset="0"/>
              </a:rPr>
              <a:t> and (</a:t>
            </a:r>
            <a:r>
              <a:rPr lang="en-US" b="1" dirty="0" smtClean="0">
                <a:latin typeface="Times New Roman" panose="02020603050405020304" pitchFamily="18" charset="0"/>
              </a:rPr>
              <a:t>u</a:t>
            </a:r>
            <a:r>
              <a:rPr lang="en-US" dirty="0" smtClean="0">
                <a:latin typeface="Times New Roman" panose="02020603050405020304" pitchFamily="18" charset="0"/>
              </a:rPr>
              <a:t> + </a:t>
            </a:r>
            <a:r>
              <a:rPr lang="en-US" b="1" dirty="0" smtClean="0">
                <a:latin typeface="Times New Roman" panose="02020603050405020304" pitchFamily="18" charset="0"/>
              </a:rPr>
              <a:t>v</a:t>
            </a:r>
            <a:r>
              <a:rPr lang="en-US" dirty="0" smtClean="0">
                <a:latin typeface="Times New Roman" panose="02020603050405020304" pitchFamily="18" charset="0"/>
              </a:rPr>
              <a:t>) </a:t>
            </a:r>
            <a:r>
              <a:rPr lang="en-US" dirty="0" smtClean="0">
                <a:latin typeface="Times New Roman" panose="02020603050405020304" pitchFamily="18" charset="0"/>
              </a:rPr>
              <a:t>+ </a:t>
            </a:r>
            <a:r>
              <a:rPr lang="en-US" b="1" dirty="0" smtClean="0">
                <a:latin typeface="Times New Roman" panose="02020603050405020304" pitchFamily="18" charset="0"/>
              </a:rPr>
              <a:t>w</a:t>
            </a:r>
            <a:r>
              <a:rPr lang="en-US" dirty="0" smtClean="0">
                <a:latin typeface="Times New Roman" panose="02020603050405020304" pitchFamily="18" charset="0"/>
              </a:rPr>
              <a:t> = </a:t>
            </a:r>
            <a:r>
              <a:rPr lang="en-US" b="1" dirty="0" smtClean="0">
                <a:latin typeface="Times New Roman" panose="02020603050405020304" pitchFamily="18" charset="0"/>
              </a:rPr>
              <a:t>u </a:t>
            </a:r>
            <a:r>
              <a:rPr lang="en-US" dirty="0" smtClean="0">
                <a:latin typeface="Times New Roman" panose="02020603050405020304" pitchFamily="18" charset="0"/>
              </a:rPr>
              <a:t>+ (</a:t>
            </a:r>
            <a:r>
              <a:rPr lang="en-US" b="1" dirty="0" smtClean="0">
                <a:latin typeface="Times New Roman" panose="02020603050405020304" pitchFamily="18" charset="0"/>
              </a:rPr>
              <a:t>v </a:t>
            </a:r>
            <a:r>
              <a:rPr lang="en-US" dirty="0" smtClean="0">
                <a:latin typeface="Times New Roman" panose="02020603050405020304" pitchFamily="18" charset="0"/>
              </a:rPr>
              <a:t>+ </a:t>
            </a:r>
            <a:r>
              <a:rPr lang="en-US" b="1" dirty="0" smtClean="0">
                <a:latin typeface="Times New Roman" panose="02020603050405020304" pitchFamily="18" charset="0"/>
              </a:rPr>
              <a:t>w</a:t>
            </a:r>
            <a:r>
              <a:rPr lang="en-US" dirty="0" smtClean="0">
                <a:latin typeface="Times New Roman" panose="02020603050405020304" pitchFamily="18" charset="0"/>
              </a:rPr>
              <a:t>)</a:t>
            </a:r>
            <a:endParaRPr lang="en-US" dirty="0" smtClean="0">
              <a:latin typeface="Times New Roman" panose="02020603050405020304" pitchFamily="18" charset="0"/>
            </a:endParaRPr>
          </a:p>
          <a:p>
            <a:endParaRPr lang="en-US" dirty="0"/>
          </a:p>
        </p:txBody>
      </p:sp>
      <p:sp>
        <p:nvSpPr>
          <p:cNvPr id="4" name="Footer Placeholder 3"/>
          <p:cNvSpPr>
            <a:spLocks noGrp="1"/>
          </p:cNvSpPr>
          <p:nvPr>
            <p:ph type="ftr" sz="quarter" idx="11"/>
          </p:nvPr>
        </p:nvSpPr>
        <p:spPr/>
        <p:txBody>
          <a:bodyPr/>
          <a:lstStyle/>
          <a:p>
            <a:r>
              <a:rPr lang="en-CA" smtClean="0"/>
              <a:t>Vector addition</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9" name="Object 8"/>
          <p:cNvGraphicFramePr>
            <a:graphicFrameLocks noChangeAspect="1"/>
          </p:cNvGraphicFramePr>
          <p:nvPr>
            <p:extLst>
              <p:ext uri="{D42A27DB-BD31-4B8C-83A1-F6EECF244321}">
                <p14:modId xmlns:p14="http://schemas.microsoft.com/office/powerpoint/2010/main" val="1861972834"/>
              </p:ext>
            </p:extLst>
          </p:nvPr>
        </p:nvGraphicFramePr>
        <p:xfrm>
          <a:off x="2819400" y="2057400"/>
          <a:ext cx="1403350" cy="361950"/>
        </p:xfrm>
        <a:graphic>
          <a:graphicData uri="http://schemas.openxmlformats.org/presentationml/2006/ole">
            <mc:AlternateContent xmlns:mc="http://schemas.openxmlformats.org/markup-compatibility/2006">
              <mc:Choice xmlns:v="urn:schemas-microsoft-com:vml" Requires="v">
                <p:oleObj spid="_x0000_s145437" name="Equation" r:id="rId6" imgW="1041120" imgH="330120" progId="Equation.DSMT4">
                  <p:embed/>
                </p:oleObj>
              </mc:Choice>
              <mc:Fallback>
                <p:oleObj name="Equation" r:id="rId6" imgW="1041120" imgH="330120" progId="Equation.DSMT4">
                  <p:embed/>
                  <p:pic>
                    <p:nvPicPr>
                      <p:cNvPr id="0" name=""/>
                      <p:cNvPicPr>
                        <a:picLocks noChangeAspect="1" noChangeArrowheads="1"/>
                      </p:cNvPicPr>
                      <p:nvPr/>
                    </p:nvPicPr>
                    <p:blipFill>
                      <a:blip r:embed="rId7"/>
                      <a:srcRect/>
                      <a:stretch>
                        <a:fillRect/>
                      </a:stretch>
                    </p:blipFill>
                    <p:spPr bwMode="auto">
                      <a:xfrm>
                        <a:off x="2819400" y="2057400"/>
                        <a:ext cx="14033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590574225"/>
              </p:ext>
            </p:extLst>
          </p:nvPr>
        </p:nvGraphicFramePr>
        <p:xfrm>
          <a:off x="2340428" y="1654630"/>
          <a:ext cx="957262" cy="320675"/>
        </p:xfrm>
        <a:graphic>
          <a:graphicData uri="http://schemas.openxmlformats.org/presentationml/2006/ole">
            <mc:AlternateContent xmlns:mc="http://schemas.openxmlformats.org/markup-compatibility/2006">
              <mc:Choice xmlns:v="urn:schemas-microsoft-com:vml" Requires="v">
                <p:oleObj spid="_x0000_s145438" name="Equation" r:id="rId8" imgW="711000" imgH="291960" progId="Equation.DSMT4">
                  <p:embed/>
                </p:oleObj>
              </mc:Choice>
              <mc:Fallback>
                <p:oleObj name="Equation" r:id="rId8" imgW="711000" imgH="291960" progId="Equation.DSMT4">
                  <p:embed/>
                  <p:pic>
                    <p:nvPicPr>
                      <p:cNvPr id="0" name=""/>
                      <p:cNvPicPr>
                        <a:picLocks noChangeAspect="1" noChangeArrowheads="1"/>
                      </p:cNvPicPr>
                      <p:nvPr/>
                    </p:nvPicPr>
                    <p:blipFill>
                      <a:blip r:embed="rId9"/>
                      <a:srcRect/>
                      <a:stretch>
                        <a:fillRect/>
                      </a:stretch>
                    </p:blipFill>
                    <p:spPr bwMode="auto">
                      <a:xfrm>
                        <a:off x="2340428" y="1654630"/>
                        <a:ext cx="95726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498852353"/>
              </p:ext>
            </p:extLst>
          </p:nvPr>
        </p:nvGraphicFramePr>
        <p:xfrm>
          <a:off x="4900612" y="2057400"/>
          <a:ext cx="1881188" cy="363538"/>
        </p:xfrm>
        <a:graphic>
          <a:graphicData uri="http://schemas.openxmlformats.org/presentationml/2006/ole">
            <mc:AlternateContent xmlns:mc="http://schemas.openxmlformats.org/markup-compatibility/2006">
              <mc:Choice xmlns:v="urn:schemas-microsoft-com:vml" Requires="v">
                <p:oleObj spid="_x0000_s145439" name="Equation" r:id="rId10" imgW="1396800" imgH="330120" progId="Equation.DSMT4">
                  <p:embed/>
                </p:oleObj>
              </mc:Choice>
              <mc:Fallback>
                <p:oleObj name="Equation" r:id="rId10" imgW="1396800" imgH="330120" progId="Equation.DSMT4">
                  <p:embed/>
                  <p:pic>
                    <p:nvPicPr>
                      <p:cNvPr id="0" name=""/>
                      <p:cNvPicPr>
                        <a:picLocks noChangeAspect="1" noChangeArrowheads="1"/>
                      </p:cNvPicPr>
                      <p:nvPr/>
                    </p:nvPicPr>
                    <p:blipFill>
                      <a:blip r:embed="rId11"/>
                      <a:srcRect/>
                      <a:stretch>
                        <a:fillRect/>
                      </a:stretch>
                    </p:blipFill>
                    <p:spPr bwMode="auto">
                      <a:xfrm>
                        <a:off x="4900612" y="2057400"/>
                        <a:ext cx="1881188"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533636863"/>
      </p:ext>
    </p:extLst>
  </p:cSld>
  <p:clrMapOvr>
    <a:masterClrMapping/>
  </p:clrMapOvr>
  <mc:AlternateContent xmlns:mc="http://schemas.openxmlformats.org/markup-compatibility/2006">
    <mc:Choice xmlns:p14="http://schemas.microsoft.com/office/powerpoint/2010/main" Requires="p14">
      <p:transition spd="slow" p14:dur="2000" advTm="53235"/>
    </mc:Choice>
    <mc:Fallback>
      <p:transition spd="slow" advTm="53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Note that:</a:t>
            </a:r>
          </a:p>
          <a:p>
            <a:pPr lvl="1"/>
            <a:r>
              <a:rPr lang="en-US" dirty="0" smtClean="0"/>
              <a:t>Adding two </a:t>
            </a:r>
            <a:r>
              <a:rPr lang="en-US" i="1" dirty="0" smtClean="0"/>
              <a:t>n</a:t>
            </a:r>
            <a:r>
              <a:rPr lang="en-US" dirty="0" smtClean="0"/>
              <a:t>-dimensional vectors results </a:t>
            </a:r>
            <a:r>
              <a:rPr lang="en-US" dirty="0" smtClean="0"/>
              <a:t>in an</a:t>
            </a:r>
            <a:br>
              <a:rPr lang="en-US" dirty="0" smtClean="0"/>
            </a:br>
            <a:r>
              <a:rPr lang="en-US" i="1" dirty="0" smtClean="0"/>
              <a:t>n</a:t>
            </a:r>
            <a:r>
              <a:rPr lang="en-US" dirty="0" smtClean="0"/>
              <a:t>-dimensional vector</a:t>
            </a:r>
          </a:p>
          <a:p>
            <a:pPr lvl="1"/>
            <a:r>
              <a:rPr lang="en-US" dirty="0" smtClean="0"/>
              <a:t>We are either dealing with real vectors or complex vectors</a:t>
            </a:r>
          </a:p>
          <a:p>
            <a:pPr lvl="2"/>
            <a:r>
              <a:rPr lang="en-US" dirty="0" smtClean="0"/>
              <a:t>There is no point in asking “What happens if you </a:t>
            </a:r>
            <a:r>
              <a:rPr lang="en-US" dirty="0" smtClean="0"/>
              <a:t>add </a:t>
            </a:r>
            <a:r>
              <a:rPr lang="en-US" dirty="0" smtClean="0"/>
              <a:t>a real vector </a:t>
            </a:r>
            <a:r>
              <a:rPr lang="en-US" dirty="0" smtClean="0"/>
              <a:t>to a complex vector?”</a:t>
            </a:r>
            <a:endParaRPr lang="en-US" dirty="0" smtClean="0"/>
          </a:p>
          <a:p>
            <a:pPr lvl="2"/>
            <a:r>
              <a:rPr lang="en-US" dirty="0" smtClean="0"/>
              <a:t>It’s like asking “What happens if you </a:t>
            </a:r>
            <a:r>
              <a:rPr lang="en-US" dirty="0" smtClean="0"/>
              <a:t>start with five </a:t>
            </a:r>
            <a:r>
              <a:rPr lang="en-US" dirty="0" smtClean="0"/>
              <a:t>cups of </a:t>
            </a:r>
            <a:r>
              <a:rPr lang="en-US" dirty="0" smtClean="0"/>
              <a:t>water and someone gives you </a:t>
            </a:r>
            <a:r>
              <a:rPr lang="en-US" dirty="0" smtClean="0">
                <a:latin typeface="Times New Roman" panose="02020603050405020304" pitchFamily="18" charset="0"/>
              </a:rPr>
              <a:t>1 + </a:t>
            </a:r>
            <a:r>
              <a:rPr lang="en-US" dirty="0" smtClean="0">
                <a:latin typeface="Times New Roman" panose="02020603050405020304" pitchFamily="18" charset="0"/>
              </a:rPr>
              <a:t>2</a:t>
            </a:r>
            <a:r>
              <a:rPr lang="en-US" i="1" dirty="0" smtClean="0">
                <a:latin typeface="Times New Roman" panose="02020603050405020304" pitchFamily="18" charset="0"/>
              </a:rPr>
              <a:t>j</a:t>
            </a:r>
            <a:r>
              <a:rPr lang="en-US" dirty="0" smtClean="0"/>
              <a:t> more cups?”</a:t>
            </a:r>
          </a:p>
          <a:p>
            <a:pPr lvl="1"/>
            <a:r>
              <a:rPr lang="en-US" dirty="0" smtClean="0"/>
              <a:t>Similarly, we only add vectors of the same dimension</a:t>
            </a:r>
          </a:p>
          <a:p>
            <a:pPr lvl="2"/>
            <a:r>
              <a:rPr lang="en-US" dirty="0" smtClean="0"/>
              <a:t>Adding a thousand-dimensional vector to a 2-dimensional vector is meaningless</a:t>
            </a:r>
          </a:p>
          <a:p>
            <a:pPr lvl="2"/>
            <a:r>
              <a:rPr lang="en-US" dirty="0" smtClean="0"/>
              <a:t>You may be able to interpret a 2-d vector as a 3-d vector,</a:t>
            </a:r>
          </a:p>
          <a:p>
            <a:pPr marL="914400" lvl="2" indent="0">
              <a:buNone/>
            </a:pPr>
            <a:r>
              <a:rPr lang="en-US" dirty="0"/>
              <a:t>	</a:t>
            </a:r>
            <a:r>
              <a:rPr lang="en-US" dirty="0" smtClean="0"/>
              <a:t>and then add that 3-d vector onto another 3-d vector</a:t>
            </a:r>
            <a:endParaRPr lang="en-US" dirty="0" smtClean="0"/>
          </a:p>
        </p:txBody>
      </p:sp>
      <p:sp>
        <p:nvSpPr>
          <p:cNvPr id="4" name="Footer Placeholder 3"/>
          <p:cNvSpPr>
            <a:spLocks noGrp="1"/>
          </p:cNvSpPr>
          <p:nvPr>
            <p:ph type="ftr" sz="quarter" idx="11"/>
          </p:nvPr>
        </p:nvSpPr>
        <p:spPr/>
        <p:txBody>
          <a:bodyPr/>
          <a:lstStyle/>
          <a:p>
            <a:r>
              <a:rPr lang="en-CA" smtClean="0"/>
              <a:t>Vector addition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11</a:t>
            </a:fld>
            <a:endParaRPr lang="en-CA"/>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52227266"/>
      </p:ext>
    </p:extLst>
  </p:cSld>
  <p:clrMapOvr>
    <a:masterClrMapping/>
  </p:clrMapOvr>
  <mc:AlternateContent xmlns:mc="http://schemas.openxmlformats.org/markup-compatibility/2006">
    <mc:Choice xmlns:p14="http://schemas.microsoft.com/office/powerpoint/2010/main" Requires="p14">
      <p:transition spd="slow" p14:dur="2000" advTm="98132"/>
    </mc:Choice>
    <mc:Fallback>
      <p:transition spd="slow" advTm="98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Following this </a:t>
            </a:r>
            <a:r>
              <a:rPr lang="en-US" dirty="0"/>
              <a:t>topic</a:t>
            </a:r>
            <a:r>
              <a:rPr lang="en-US" dirty="0" smtClean="0"/>
              <a:t>, you now</a:t>
            </a:r>
          </a:p>
          <a:p>
            <a:pPr lvl="1"/>
            <a:r>
              <a:rPr lang="en-US" dirty="0" smtClean="0"/>
              <a:t>Understand the concept of </a:t>
            </a:r>
            <a:r>
              <a:rPr lang="en-US" dirty="0" smtClean="0"/>
              <a:t>vector addition</a:t>
            </a:r>
            <a:endParaRPr lang="en-US" dirty="0" smtClean="0"/>
          </a:p>
          <a:p>
            <a:pPr lvl="1"/>
            <a:r>
              <a:rPr lang="en-US" dirty="0" smtClean="0"/>
              <a:t>Have seen examples for both real and complex numbers</a:t>
            </a:r>
          </a:p>
          <a:p>
            <a:pPr lvl="1"/>
            <a:r>
              <a:rPr lang="en-US" dirty="0" smtClean="0"/>
              <a:t>Looked at how vector addition interacts with the </a:t>
            </a:r>
            <a:r>
              <a:rPr lang="en-US" smtClean="0"/>
              <a:t>zero vector</a:t>
            </a:r>
            <a:endParaRPr lang="en-US" dirty="0" smtClean="0"/>
          </a:p>
          <a:p>
            <a:pPr lvl="1"/>
            <a:r>
              <a:rPr lang="en-US" dirty="0" smtClean="0"/>
              <a:t>Looked at some properties and made some observations</a:t>
            </a:r>
            <a:endParaRPr lang="en-US" dirty="0"/>
          </a:p>
        </p:txBody>
      </p:sp>
      <p:sp>
        <p:nvSpPr>
          <p:cNvPr id="4" name="Footer Placeholder 3"/>
          <p:cNvSpPr>
            <a:spLocks noGrp="1"/>
          </p:cNvSpPr>
          <p:nvPr>
            <p:ph type="ftr" sz="quarter" idx="11"/>
          </p:nvPr>
        </p:nvSpPr>
        <p:spPr/>
        <p:txBody>
          <a:bodyPr/>
          <a:lstStyle/>
          <a:p>
            <a:r>
              <a:rPr lang="en-CA" smtClean="0"/>
              <a:t>Vector addition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12</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4136003"/>
      </p:ext>
    </p:extLst>
  </p:cSld>
  <p:clrMapOvr>
    <a:masterClrMapping/>
  </p:clrMapOvr>
  <mc:AlternateContent xmlns:mc="http://schemas.openxmlformats.org/markup-compatibility/2006">
    <mc:Choice xmlns:p14="http://schemas.microsoft.com/office/powerpoint/2010/main" Requires="p14">
      <p:transition spd="slow" p14:dur="2000" advTm="29227"/>
    </mc:Choice>
    <mc:Fallback>
      <p:transition spd="slow" advTm="29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534400" cy="4525963"/>
          </a:xfrm>
        </p:spPr>
        <p:txBody>
          <a:bodyPr>
            <a:normAutofit/>
          </a:bodyPr>
          <a:lstStyle/>
          <a:p>
            <a:pPr marL="0" indent="0">
              <a:buNone/>
            </a:pPr>
            <a:r>
              <a:rPr lang="en-CA" sz="1800" dirty="0"/>
              <a:t>[</a:t>
            </a:r>
            <a:r>
              <a:rPr lang="en-CA" sz="1800" dirty="0" smtClean="0"/>
              <a:t>1]	</a:t>
            </a:r>
            <a:r>
              <a:rPr lang="en-CA" sz="1800" dirty="0"/>
              <a:t>https://en.wikipedia.org/wiki/Scalar_multiplication</a:t>
            </a:r>
            <a:endParaRPr lang="en-CA" sz="1800" dirty="0" smtClean="0"/>
          </a:p>
        </p:txBody>
      </p:sp>
      <p:sp>
        <p:nvSpPr>
          <p:cNvPr id="4" name="Footer Placeholder 3"/>
          <p:cNvSpPr>
            <a:spLocks noGrp="1"/>
          </p:cNvSpPr>
          <p:nvPr>
            <p:ph type="ftr" sz="quarter" idx="11"/>
          </p:nvPr>
        </p:nvSpPr>
        <p:spPr/>
        <p:txBody>
          <a:bodyPr/>
          <a:lstStyle/>
          <a:p>
            <a:r>
              <a:rPr lang="en-CA" smtClean="0"/>
              <a:t>Vector addition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mc:Choice xmlns:p14="http://schemas.microsoft.com/office/powerpoint/2010/main" Requires="p14">
      <p:transition spd="slow" p14:dur="2000" advTm="1755"/>
    </mc:Choice>
    <mc:Fallback>
      <p:transition spd="slow" advTm="1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Vector addition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mc:Choice xmlns:p14="http://schemas.microsoft.com/office/powerpoint/2010/main" Requires="p14">
      <p:transition spd="slow" p14:dur="2000" advTm="1615"/>
    </mc:Choice>
    <mc:Fallback>
      <p:transition spd="slow" advTm="1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smtClean="0"/>
              <a:t>These slides were prepared using the Cambria typeface. Mathematical equations use </a:t>
            </a:r>
            <a:r>
              <a:rPr lang="en-CA" sz="1800" dirty="0" smtClean="0">
                <a:latin typeface="Times New Roman" panose="02020603050405020304" pitchFamily="18" charset="0"/>
              </a:rPr>
              <a:t>Times New Roman</a:t>
            </a:r>
            <a:r>
              <a:rPr lang="en-CA" sz="1800" dirty="0" smtClean="0"/>
              <a:t>, and source code is presented using </a:t>
            </a:r>
            <a:r>
              <a:rPr lang="en-CA" sz="1800" dirty="0" smtClean="0">
                <a:latin typeface="Consolas" panose="020B0609020204030204" pitchFamily="49" charset="0"/>
                <a:cs typeface="Consolas" panose="020B0609020204030204" pitchFamily="49" charset="0"/>
              </a:rPr>
              <a:t>Consolas</a:t>
            </a:r>
            <a:r>
              <a:rPr lang="en-CA" sz="1800" dirty="0" smtClean="0"/>
              <a:t>.</a:t>
            </a:r>
          </a:p>
          <a:p>
            <a:pPr marL="0" indent="0">
              <a:buNone/>
            </a:pPr>
            <a:endParaRPr lang="en-CA" sz="180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Vector addition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15</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mc:Choice xmlns:p14="http://schemas.microsoft.com/office/powerpoint/2010/main" Requires="p14">
      <p:transition spd="slow" p14:dur="2000" advTm="1715"/>
    </mc:Choice>
    <mc:Fallback>
      <p:transition spd="slow" advTm="1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Vector addition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16</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mc:Choice xmlns:p14="http://schemas.microsoft.com/office/powerpoint/2010/main" Requires="p14">
      <p:transition spd="slow" p14:dur="2000" advTm="2999"/>
    </mc:Choice>
    <mc:Fallback>
      <p:transition spd="slow" advTm="2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a:t>
            </a:r>
          </a:p>
          <a:p>
            <a:pPr lvl="1"/>
            <a:r>
              <a:rPr lang="en-US" dirty="0" smtClean="0"/>
              <a:t>Describe the operation of </a:t>
            </a:r>
            <a:r>
              <a:rPr lang="en-US" dirty="0" smtClean="0"/>
              <a:t>vector addition</a:t>
            </a:r>
            <a:endParaRPr lang="en-US" dirty="0" smtClean="0"/>
          </a:p>
          <a:p>
            <a:pPr lvl="1"/>
            <a:r>
              <a:rPr lang="en-US" dirty="0" smtClean="0"/>
              <a:t>First look at real </a:t>
            </a:r>
            <a:r>
              <a:rPr lang="en-US" dirty="0" smtClean="0"/>
              <a:t>vector addition</a:t>
            </a:r>
            <a:endParaRPr lang="en-US" dirty="0" smtClean="0"/>
          </a:p>
          <a:p>
            <a:pPr lvl="1"/>
            <a:r>
              <a:rPr lang="en-US" dirty="0" smtClean="0"/>
              <a:t>Next look at complex </a:t>
            </a:r>
            <a:r>
              <a:rPr lang="en-US" dirty="0" smtClean="0"/>
              <a:t>vector addition</a:t>
            </a:r>
            <a:endParaRPr lang="en-US" dirty="0" smtClean="0"/>
          </a:p>
          <a:p>
            <a:pPr lvl="1"/>
            <a:r>
              <a:rPr lang="en-US" dirty="0" smtClean="0"/>
              <a:t>Discuss some properties</a:t>
            </a:r>
            <a:endParaRPr lang="en-US" i="1" baseline="30000"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Vector addition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12779"/>
    </mc:Choice>
    <mc:Fallback>
      <p:transition spd="slow" advTm="12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 </a:t>
            </a:r>
            <a:r>
              <a:rPr lang="en-US" dirty="0" smtClean="0"/>
              <a:t>vector addition</a:t>
            </a:r>
            <a:endParaRPr lang="en-CA" dirty="0"/>
          </a:p>
        </p:txBody>
      </p:sp>
      <p:sp>
        <p:nvSpPr>
          <p:cNvPr id="3" name="Content Placeholder 2"/>
          <p:cNvSpPr>
            <a:spLocks noGrp="1"/>
          </p:cNvSpPr>
          <p:nvPr>
            <p:ph idx="1"/>
          </p:nvPr>
        </p:nvSpPr>
        <p:spPr/>
        <p:txBody>
          <a:bodyPr/>
          <a:lstStyle/>
          <a:p>
            <a:r>
              <a:rPr lang="en-US" dirty="0" smtClean="0"/>
              <a:t>Given </a:t>
            </a:r>
            <a:r>
              <a:rPr lang="en-US" dirty="0" smtClean="0"/>
              <a:t>two </a:t>
            </a:r>
            <a:r>
              <a:rPr lang="en-US" dirty="0" smtClean="0"/>
              <a:t>vector </a:t>
            </a:r>
            <a:r>
              <a:rPr lang="en-US" dirty="0" smtClean="0"/>
              <a:t>in </a:t>
            </a:r>
            <a:r>
              <a:rPr lang="en-US" b="1" dirty="0" smtClean="0"/>
              <a:t>R</a:t>
            </a:r>
            <a:r>
              <a:rPr lang="en-US" b="1" i="1" baseline="30000" dirty="0" smtClean="0"/>
              <a:t>n</a:t>
            </a:r>
            <a:r>
              <a:rPr lang="en-US" dirty="0" smtClean="0"/>
              <a:t>, we can </a:t>
            </a:r>
            <a:r>
              <a:rPr lang="en-US" dirty="0" smtClean="0"/>
              <a:t>add the corresponding entries</a:t>
            </a:r>
            <a:endParaRPr lang="en-US" dirty="0" smtClean="0">
              <a:latin typeface="Symbol" panose="05050102010706020507" pitchFamily="18" charset="2"/>
            </a:endParaRPr>
          </a:p>
          <a:p>
            <a:pPr lvl="1"/>
            <a:r>
              <a:rPr lang="en-US" dirty="0" smtClean="0"/>
              <a:t>This is usually written as </a:t>
            </a:r>
            <a:r>
              <a:rPr lang="en-US" b="1" dirty="0" smtClean="0">
                <a:latin typeface="Times New Roman" panose="02020603050405020304" pitchFamily="18" charset="0"/>
              </a:rPr>
              <a:t>u + v</a:t>
            </a:r>
          </a:p>
          <a:p>
            <a:pPr marL="457200" lvl="1" indent="0">
              <a:buNone/>
            </a:pPr>
            <a:endParaRPr lang="en-US" b="1" dirty="0" smtClean="0">
              <a:latin typeface="Times New Roman" panose="02020603050405020304" pitchFamily="18" charset="0"/>
            </a:endParaRPr>
          </a:p>
          <a:p>
            <a:pPr marL="457200" lvl="1" indent="0">
              <a:buNone/>
            </a:pPr>
            <a:endParaRPr lang="en-US" dirty="0"/>
          </a:p>
          <a:p>
            <a:r>
              <a:rPr lang="en-US" dirty="0" smtClean="0"/>
              <a:t>For example, if                           </a:t>
            </a:r>
            <a:r>
              <a:rPr lang="en-US" dirty="0"/>
              <a:t> </a:t>
            </a:r>
            <a:r>
              <a:rPr lang="en-US" dirty="0" smtClean="0"/>
              <a:t>and                           ,</a:t>
            </a:r>
          </a:p>
          <a:p>
            <a:endParaRPr lang="en-US" dirty="0"/>
          </a:p>
          <a:p>
            <a:endParaRPr lang="en-US" dirty="0" smtClean="0"/>
          </a:p>
          <a:p>
            <a:endParaRPr lang="en-US" dirty="0" smtClean="0"/>
          </a:p>
          <a:p>
            <a:endParaRPr lang="en-US" dirty="0"/>
          </a:p>
          <a:p>
            <a:endParaRPr lang="en-US" dirty="0"/>
          </a:p>
          <a:p>
            <a:pPr marL="0" indent="0">
              <a:buNone/>
            </a:pPr>
            <a:r>
              <a:rPr lang="en-US" dirty="0" smtClean="0"/>
              <a:t>	then </a:t>
            </a:r>
            <a:endParaRPr lang="en-US" dirty="0" smtClean="0"/>
          </a:p>
        </p:txBody>
      </p:sp>
      <p:sp>
        <p:nvSpPr>
          <p:cNvPr id="4" name="Footer Placeholder 3"/>
          <p:cNvSpPr>
            <a:spLocks noGrp="1"/>
          </p:cNvSpPr>
          <p:nvPr>
            <p:ph type="ftr" sz="quarter" idx="11"/>
          </p:nvPr>
        </p:nvSpPr>
        <p:spPr/>
        <p:txBody>
          <a:bodyPr/>
          <a:lstStyle/>
          <a:p>
            <a:r>
              <a:rPr lang="en-CA" smtClean="0"/>
              <a:t>Vector addition</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934581700"/>
              </p:ext>
            </p:extLst>
          </p:nvPr>
        </p:nvGraphicFramePr>
        <p:xfrm>
          <a:off x="2743200" y="2390093"/>
          <a:ext cx="1538288" cy="2062163"/>
        </p:xfrm>
        <a:graphic>
          <a:graphicData uri="http://schemas.openxmlformats.org/presentationml/2006/ole">
            <mc:AlternateContent xmlns:mc="http://schemas.openxmlformats.org/markup-compatibility/2006">
              <mc:Choice xmlns:v="urn:schemas-microsoft-com:vml" Requires="v">
                <p:oleObj spid="_x0000_s137254" name="Equation" r:id="rId6" imgW="1143000" imgH="1879560" progId="Equation.DSMT4">
                  <p:embed/>
                </p:oleObj>
              </mc:Choice>
              <mc:Fallback>
                <p:oleObj name="Equation" r:id="rId6" imgW="1143000" imgH="1879560" progId="Equation.DSMT4">
                  <p:embed/>
                  <p:pic>
                    <p:nvPicPr>
                      <p:cNvPr id="0" name="Object 16"/>
                      <p:cNvPicPr>
                        <a:picLocks noChangeAspect="1" noChangeArrowheads="1"/>
                      </p:cNvPicPr>
                      <p:nvPr/>
                    </p:nvPicPr>
                    <p:blipFill>
                      <a:blip r:embed="rId7"/>
                      <a:srcRect/>
                      <a:stretch>
                        <a:fillRect/>
                      </a:stretch>
                    </p:blipFill>
                    <p:spPr bwMode="auto">
                      <a:xfrm>
                        <a:off x="2743200" y="2390093"/>
                        <a:ext cx="1538288"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84409243"/>
              </p:ext>
            </p:extLst>
          </p:nvPr>
        </p:nvGraphicFramePr>
        <p:xfrm>
          <a:off x="2106613" y="4795837"/>
          <a:ext cx="4598987" cy="2062163"/>
        </p:xfrm>
        <a:graphic>
          <a:graphicData uri="http://schemas.openxmlformats.org/presentationml/2006/ole">
            <mc:AlternateContent xmlns:mc="http://schemas.openxmlformats.org/markup-compatibility/2006">
              <mc:Choice xmlns:v="urn:schemas-microsoft-com:vml" Requires="v">
                <p:oleObj spid="_x0000_s137255" name="Equation" r:id="rId8" imgW="3416040" imgH="1879560" progId="Equation.DSMT4">
                  <p:embed/>
                </p:oleObj>
              </mc:Choice>
              <mc:Fallback>
                <p:oleObj name="Equation" r:id="rId8" imgW="3416040" imgH="1879560" progId="Equation.DSMT4">
                  <p:embed/>
                  <p:pic>
                    <p:nvPicPr>
                      <p:cNvPr id="0" name=""/>
                      <p:cNvPicPr>
                        <a:picLocks noChangeAspect="1" noChangeArrowheads="1"/>
                      </p:cNvPicPr>
                      <p:nvPr/>
                    </p:nvPicPr>
                    <p:blipFill>
                      <a:blip r:embed="rId9"/>
                      <a:srcRect/>
                      <a:stretch>
                        <a:fillRect/>
                      </a:stretch>
                    </p:blipFill>
                    <p:spPr bwMode="auto">
                      <a:xfrm>
                        <a:off x="2106613" y="4795837"/>
                        <a:ext cx="4598987"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340561004"/>
              </p:ext>
            </p:extLst>
          </p:nvPr>
        </p:nvGraphicFramePr>
        <p:xfrm>
          <a:off x="4953000" y="2390093"/>
          <a:ext cx="1538288" cy="2062163"/>
        </p:xfrm>
        <a:graphic>
          <a:graphicData uri="http://schemas.openxmlformats.org/presentationml/2006/ole">
            <mc:AlternateContent xmlns:mc="http://schemas.openxmlformats.org/markup-compatibility/2006">
              <mc:Choice xmlns:v="urn:schemas-microsoft-com:vml" Requires="v">
                <p:oleObj spid="_x0000_s137256" name="Equation" r:id="rId10" imgW="1143000" imgH="1879560" progId="Equation.DSMT4">
                  <p:embed/>
                </p:oleObj>
              </mc:Choice>
              <mc:Fallback>
                <p:oleObj name="Equation" r:id="rId10" imgW="1143000" imgH="1879560" progId="Equation.DSMT4">
                  <p:embed/>
                  <p:pic>
                    <p:nvPicPr>
                      <p:cNvPr id="0" name=""/>
                      <p:cNvPicPr>
                        <a:picLocks noChangeAspect="1" noChangeArrowheads="1"/>
                      </p:cNvPicPr>
                      <p:nvPr/>
                    </p:nvPicPr>
                    <p:blipFill>
                      <a:blip r:embed="rId11"/>
                      <a:srcRect/>
                      <a:stretch>
                        <a:fillRect/>
                      </a:stretch>
                    </p:blipFill>
                    <p:spPr bwMode="auto">
                      <a:xfrm>
                        <a:off x="4953000" y="2390093"/>
                        <a:ext cx="1538288"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256269729"/>
      </p:ext>
    </p:extLst>
  </p:cSld>
  <p:clrMapOvr>
    <a:masterClrMapping/>
  </p:clrMapOvr>
  <mc:AlternateContent xmlns:mc="http://schemas.openxmlformats.org/markup-compatibility/2006">
    <mc:Choice xmlns:p14="http://schemas.microsoft.com/office/powerpoint/2010/main" Requires="p14">
      <p:transition spd="slow" p14:dur="2000" advTm="55950"/>
    </mc:Choice>
    <mc:Fallback>
      <p:transition spd="slow" advTm="55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 vector addition</a:t>
            </a:r>
            <a:endParaRPr lang="en-CA" dirty="0"/>
          </a:p>
        </p:txBody>
      </p:sp>
      <p:sp>
        <p:nvSpPr>
          <p:cNvPr id="3" name="Content Placeholder 2"/>
          <p:cNvSpPr>
            <a:spLocks noGrp="1"/>
          </p:cNvSpPr>
          <p:nvPr>
            <p:ph idx="1"/>
          </p:nvPr>
        </p:nvSpPr>
        <p:spPr/>
        <p:txBody>
          <a:bodyPr/>
          <a:lstStyle/>
          <a:p>
            <a:r>
              <a:rPr lang="en-US" dirty="0" smtClean="0"/>
              <a:t>We may also just write</a:t>
            </a:r>
            <a:endParaRPr lang="en-US" dirty="0" smtClean="0">
              <a:latin typeface="Symbol" panose="05050102010706020507" pitchFamily="18" charset="2"/>
            </a:endParaRPr>
          </a:p>
          <a:p>
            <a:endParaRPr lang="en-US" dirty="0" smtClean="0"/>
          </a:p>
        </p:txBody>
      </p:sp>
      <p:sp>
        <p:nvSpPr>
          <p:cNvPr id="4" name="Footer Placeholder 3"/>
          <p:cNvSpPr>
            <a:spLocks noGrp="1"/>
          </p:cNvSpPr>
          <p:nvPr>
            <p:ph type="ftr" sz="quarter" idx="11"/>
          </p:nvPr>
        </p:nvSpPr>
        <p:spPr/>
        <p:txBody>
          <a:bodyPr/>
          <a:lstStyle/>
          <a:p>
            <a:r>
              <a:rPr lang="en-CA" smtClean="0"/>
              <a:t>Vector addition</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3362457555"/>
              </p:ext>
            </p:extLst>
          </p:nvPr>
        </p:nvGraphicFramePr>
        <p:xfrm>
          <a:off x="1676400" y="2209800"/>
          <a:ext cx="3368675" cy="1227137"/>
        </p:xfrm>
        <a:graphic>
          <a:graphicData uri="http://schemas.openxmlformats.org/presentationml/2006/ole">
            <mc:AlternateContent xmlns:mc="http://schemas.openxmlformats.org/markup-compatibility/2006">
              <mc:Choice xmlns:v="urn:schemas-microsoft-com:vml" Requires="v">
                <p:oleObj spid="_x0000_s143378" name="Equation" r:id="rId6" imgW="2501640" imgH="1117440" progId="Equation.DSMT4">
                  <p:embed/>
                </p:oleObj>
              </mc:Choice>
              <mc:Fallback>
                <p:oleObj name="Equation" r:id="rId6" imgW="2501640" imgH="1117440" progId="Equation.DSMT4">
                  <p:embed/>
                  <p:pic>
                    <p:nvPicPr>
                      <p:cNvPr id="0" name=""/>
                      <p:cNvPicPr>
                        <a:picLocks noChangeAspect="1" noChangeArrowheads="1"/>
                      </p:cNvPicPr>
                      <p:nvPr/>
                    </p:nvPicPr>
                    <p:blipFill>
                      <a:blip r:embed="rId7"/>
                      <a:srcRect/>
                      <a:stretch>
                        <a:fillRect/>
                      </a:stretch>
                    </p:blipFill>
                    <p:spPr bwMode="auto">
                      <a:xfrm>
                        <a:off x="1676400" y="2209800"/>
                        <a:ext cx="3368675"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571685324"/>
              </p:ext>
            </p:extLst>
          </p:nvPr>
        </p:nvGraphicFramePr>
        <p:xfrm>
          <a:off x="3429000" y="3581400"/>
          <a:ext cx="4222750" cy="2481263"/>
        </p:xfrm>
        <a:graphic>
          <a:graphicData uri="http://schemas.openxmlformats.org/presentationml/2006/ole">
            <mc:AlternateContent xmlns:mc="http://schemas.openxmlformats.org/markup-compatibility/2006">
              <mc:Choice xmlns:v="urn:schemas-microsoft-com:vml" Requires="v">
                <p:oleObj spid="_x0000_s143379" name="Equation" r:id="rId8" imgW="3136680" imgH="2260440" progId="Equation.DSMT4">
                  <p:embed/>
                </p:oleObj>
              </mc:Choice>
              <mc:Fallback>
                <p:oleObj name="Equation" r:id="rId8" imgW="3136680" imgH="2260440" progId="Equation.DSMT4">
                  <p:embed/>
                  <p:pic>
                    <p:nvPicPr>
                      <p:cNvPr id="0" name=""/>
                      <p:cNvPicPr>
                        <a:picLocks noChangeAspect="1" noChangeArrowheads="1"/>
                      </p:cNvPicPr>
                      <p:nvPr/>
                    </p:nvPicPr>
                    <p:blipFill>
                      <a:blip r:embed="rId9"/>
                      <a:srcRect/>
                      <a:stretch>
                        <a:fillRect/>
                      </a:stretch>
                    </p:blipFill>
                    <p:spPr bwMode="auto">
                      <a:xfrm>
                        <a:off x="3429000" y="3581400"/>
                        <a:ext cx="4222750" cy="248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124586443"/>
      </p:ext>
    </p:extLst>
  </p:cSld>
  <p:clrMapOvr>
    <a:masterClrMapping/>
  </p:clrMapOvr>
  <mc:AlternateContent xmlns:mc="http://schemas.openxmlformats.org/markup-compatibility/2006">
    <mc:Choice xmlns:p14="http://schemas.microsoft.com/office/powerpoint/2010/main" Requires="p14">
      <p:transition spd="slow" p14:dur="2000" advTm="39227"/>
    </mc:Choice>
    <mc:Fallback>
      <p:transition spd="slow" advTm="39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 vector addition</a:t>
            </a:r>
            <a:endParaRPr lang="en-CA" dirty="0"/>
          </a:p>
        </p:txBody>
      </p:sp>
      <p:sp>
        <p:nvSpPr>
          <p:cNvPr id="3" name="Content Placeholder 2"/>
          <p:cNvSpPr>
            <a:spLocks noGrp="1"/>
          </p:cNvSpPr>
          <p:nvPr>
            <p:ph idx="1"/>
          </p:nvPr>
        </p:nvSpPr>
        <p:spPr/>
        <p:txBody>
          <a:bodyPr/>
          <a:lstStyle/>
          <a:p>
            <a:r>
              <a:rPr lang="en-US" dirty="0" smtClean="0"/>
              <a:t>Note that,</a:t>
            </a:r>
          </a:p>
          <a:p>
            <a:endParaRPr lang="en-US" dirty="0">
              <a:latin typeface="Symbol" panose="05050102010706020507" pitchFamily="18" charset="2"/>
            </a:endParaRPr>
          </a:p>
          <a:p>
            <a:endParaRPr lang="en-US" dirty="0" smtClean="0">
              <a:latin typeface="Symbol" panose="05050102010706020507" pitchFamily="18" charset="2"/>
            </a:endParaRPr>
          </a:p>
          <a:p>
            <a:endParaRPr lang="en-US" dirty="0">
              <a:latin typeface="Symbol" panose="05050102010706020507" pitchFamily="18" charset="2"/>
            </a:endParaRPr>
          </a:p>
          <a:p>
            <a:endParaRPr lang="en-US" dirty="0" smtClean="0">
              <a:latin typeface="Symbol" panose="05050102010706020507" pitchFamily="18" charset="2"/>
            </a:endParaRPr>
          </a:p>
          <a:p>
            <a:endParaRPr lang="en-US" dirty="0">
              <a:latin typeface="Symbol" panose="05050102010706020507" pitchFamily="18" charset="2"/>
            </a:endParaRPr>
          </a:p>
          <a:p>
            <a:endParaRPr lang="en-US" dirty="0" smtClean="0">
              <a:latin typeface="Symbol" panose="05050102010706020507" pitchFamily="18" charset="2"/>
            </a:endParaRPr>
          </a:p>
          <a:p>
            <a:endParaRPr lang="en-US" dirty="0" smtClean="0"/>
          </a:p>
          <a:p>
            <a:endParaRPr lang="en-US" dirty="0" smtClean="0"/>
          </a:p>
          <a:p>
            <a:r>
              <a:rPr lang="en-US" dirty="0" smtClean="0"/>
              <a:t>Also, if                          , </a:t>
            </a:r>
          </a:p>
          <a:p>
            <a:endParaRPr lang="en-US" dirty="0" smtClean="0"/>
          </a:p>
        </p:txBody>
      </p:sp>
      <p:sp>
        <p:nvSpPr>
          <p:cNvPr id="4" name="Footer Placeholder 3"/>
          <p:cNvSpPr>
            <a:spLocks noGrp="1"/>
          </p:cNvSpPr>
          <p:nvPr>
            <p:ph type="ftr" sz="quarter" idx="11"/>
          </p:nvPr>
        </p:nvSpPr>
        <p:spPr/>
        <p:txBody>
          <a:bodyPr/>
          <a:lstStyle/>
          <a:p>
            <a:r>
              <a:rPr lang="en-CA" smtClean="0"/>
              <a:t>Vector addition</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9" name="Object 8"/>
          <p:cNvGraphicFramePr>
            <a:graphicFrameLocks noChangeAspect="1"/>
          </p:cNvGraphicFramePr>
          <p:nvPr>
            <p:extLst>
              <p:ext uri="{D42A27DB-BD31-4B8C-83A1-F6EECF244321}">
                <p14:modId xmlns:p14="http://schemas.microsoft.com/office/powerpoint/2010/main" val="3903104828"/>
              </p:ext>
            </p:extLst>
          </p:nvPr>
        </p:nvGraphicFramePr>
        <p:xfrm>
          <a:off x="296863" y="2209800"/>
          <a:ext cx="4206875" cy="1644650"/>
        </p:xfrm>
        <a:graphic>
          <a:graphicData uri="http://schemas.openxmlformats.org/presentationml/2006/ole">
            <mc:AlternateContent xmlns:mc="http://schemas.openxmlformats.org/markup-compatibility/2006">
              <mc:Choice xmlns:v="urn:schemas-microsoft-com:vml" Requires="v">
                <p:oleObj spid="_x0000_s142380" name="Equation" r:id="rId6" imgW="3124080" imgH="1498320" progId="Equation.DSMT4">
                  <p:embed/>
                </p:oleObj>
              </mc:Choice>
              <mc:Fallback>
                <p:oleObj name="Equation" r:id="rId6" imgW="3124080" imgH="1498320" progId="Equation.DSMT4">
                  <p:embed/>
                  <p:pic>
                    <p:nvPicPr>
                      <p:cNvPr id="0" name=""/>
                      <p:cNvPicPr>
                        <a:picLocks noChangeAspect="1" noChangeArrowheads="1"/>
                      </p:cNvPicPr>
                      <p:nvPr/>
                    </p:nvPicPr>
                    <p:blipFill>
                      <a:blip r:embed="rId7"/>
                      <a:srcRect/>
                      <a:stretch>
                        <a:fillRect/>
                      </a:stretch>
                    </p:blipFill>
                    <p:spPr bwMode="auto">
                      <a:xfrm>
                        <a:off x="296863" y="2209800"/>
                        <a:ext cx="4206875"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220297771"/>
              </p:ext>
            </p:extLst>
          </p:nvPr>
        </p:nvGraphicFramePr>
        <p:xfrm>
          <a:off x="4343400" y="2667000"/>
          <a:ext cx="4478337" cy="1644650"/>
        </p:xfrm>
        <a:graphic>
          <a:graphicData uri="http://schemas.openxmlformats.org/presentationml/2006/ole">
            <mc:AlternateContent xmlns:mc="http://schemas.openxmlformats.org/markup-compatibility/2006">
              <mc:Choice xmlns:v="urn:schemas-microsoft-com:vml" Requires="v">
                <p:oleObj spid="_x0000_s142381" name="Equation" r:id="rId8" imgW="3327120" imgH="1498320" progId="Equation.DSMT4">
                  <p:embed/>
                </p:oleObj>
              </mc:Choice>
              <mc:Fallback>
                <p:oleObj name="Equation" r:id="rId8" imgW="3327120" imgH="1498320" progId="Equation.DSMT4">
                  <p:embed/>
                  <p:pic>
                    <p:nvPicPr>
                      <p:cNvPr id="0" name=""/>
                      <p:cNvPicPr>
                        <a:picLocks noChangeAspect="1" noChangeArrowheads="1"/>
                      </p:cNvPicPr>
                      <p:nvPr/>
                    </p:nvPicPr>
                    <p:blipFill>
                      <a:blip r:embed="rId9"/>
                      <a:srcRect/>
                      <a:stretch>
                        <a:fillRect/>
                      </a:stretch>
                    </p:blipFill>
                    <p:spPr bwMode="auto">
                      <a:xfrm>
                        <a:off x="4343400" y="2667000"/>
                        <a:ext cx="4478337"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506802608"/>
              </p:ext>
            </p:extLst>
          </p:nvPr>
        </p:nvGraphicFramePr>
        <p:xfrm>
          <a:off x="1752600" y="4436609"/>
          <a:ext cx="1538287" cy="2062163"/>
        </p:xfrm>
        <a:graphic>
          <a:graphicData uri="http://schemas.openxmlformats.org/presentationml/2006/ole">
            <mc:AlternateContent xmlns:mc="http://schemas.openxmlformats.org/markup-compatibility/2006">
              <mc:Choice xmlns:v="urn:schemas-microsoft-com:vml" Requires="v">
                <p:oleObj spid="_x0000_s142382" name="Equation" r:id="rId10" imgW="1143000" imgH="1879560" progId="Equation.DSMT4">
                  <p:embed/>
                </p:oleObj>
              </mc:Choice>
              <mc:Fallback>
                <p:oleObj name="Equation" r:id="rId10" imgW="1143000" imgH="1879560" progId="Equation.DSMT4">
                  <p:embed/>
                  <p:pic>
                    <p:nvPicPr>
                      <p:cNvPr id="0" name="Object 7"/>
                      <p:cNvPicPr>
                        <a:picLocks noChangeAspect="1" noChangeArrowheads="1"/>
                      </p:cNvPicPr>
                      <p:nvPr/>
                    </p:nvPicPr>
                    <p:blipFill>
                      <a:blip r:embed="rId11"/>
                      <a:srcRect/>
                      <a:stretch>
                        <a:fillRect/>
                      </a:stretch>
                    </p:blipFill>
                    <p:spPr bwMode="auto">
                      <a:xfrm>
                        <a:off x="1752600" y="4436609"/>
                        <a:ext cx="1538287"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4241593533"/>
              </p:ext>
            </p:extLst>
          </p:nvPr>
        </p:nvGraphicFramePr>
        <p:xfrm>
          <a:off x="3505200" y="4448175"/>
          <a:ext cx="5334000" cy="2062163"/>
        </p:xfrm>
        <a:graphic>
          <a:graphicData uri="http://schemas.openxmlformats.org/presentationml/2006/ole">
            <mc:AlternateContent xmlns:mc="http://schemas.openxmlformats.org/markup-compatibility/2006">
              <mc:Choice xmlns:v="urn:schemas-microsoft-com:vml" Requires="v">
                <p:oleObj spid="_x0000_s142383" name="Equation" r:id="rId12" imgW="3962160" imgH="1879560" progId="Equation.DSMT4">
                  <p:embed/>
                </p:oleObj>
              </mc:Choice>
              <mc:Fallback>
                <p:oleObj name="Equation" r:id="rId12" imgW="3962160" imgH="1879560" progId="Equation.DSMT4">
                  <p:embed/>
                  <p:pic>
                    <p:nvPicPr>
                      <p:cNvPr id="0" name="Object 5"/>
                      <p:cNvPicPr>
                        <a:picLocks noChangeAspect="1" noChangeArrowheads="1"/>
                      </p:cNvPicPr>
                      <p:nvPr/>
                    </p:nvPicPr>
                    <p:blipFill>
                      <a:blip r:embed="rId13"/>
                      <a:srcRect/>
                      <a:stretch>
                        <a:fillRect/>
                      </a:stretch>
                    </p:blipFill>
                    <p:spPr bwMode="auto">
                      <a:xfrm>
                        <a:off x="3505200" y="4448175"/>
                        <a:ext cx="53340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688886880"/>
      </p:ext>
    </p:extLst>
  </p:cSld>
  <p:clrMapOvr>
    <a:masterClrMapping/>
  </p:clrMapOvr>
  <mc:AlternateContent xmlns:mc="http://schemas.openxmlformats.org/markup-compatibility/2006">
    <mc:Choice xmlns:p14="http://schemas.microsoft.com/office/powerpoint/2010/main" Requires="p14">
      <p:transition spd="slow" p14:dur="2000" advTm="61318"/>
    </mc:Choice>
    <mc:Fallback>
      <p:transition spd="slow" advTm="61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 vector addition</a:t>
            </a:r>
            <a:endParaRPr lang="en-CA" dirty="0"/>
          </a:p>
        </p:txBody>
      </p:sp>
      <p:sp>
        <p:nvSpPr>
          <p:cNvPr id="3" name="Content Placeholder 2"/>
          <p:cNvSpPr>
            <a:spLocks noGrp="1"/>
          </p:cNvSpPr>
          <p:nvPr>
            <p:ph idx="1"/>
          </p:nvPr>
        </p:nvSpPr>
        <p:spPr/>
        <p:txBody>
          <a:bodyPr/>
          <a:lstStyle/>
          <a:p>
            <a:r>
              <a:rPr lang="en-US" dirty="0" smtClean="0"/>
              <a:t>Also note that</a:t>
            </a:r>
            <a:endParaRPr lang="en-US" dirty="0" smtClean="0"/>
          </a:p>
          <a:p>
            <a:endParaRPr lang="en-US" dirty="0">
              <a:latin typeface="Symbol" panose="05050102010706020507" pitchFamily="18" charset="2"/>
            </a:endParaRPr>
          </a:p>
          <a:p>
            <a:endParaRPr lang="en-US" dirty="0" smtClean="0">
              <a:latin typeface="Symbol" panose="05050102010706020507" pitchFamily="18" charset="2"/>
            </a:endParaRPr>
          </a:p>
          <a:p>
            <a:endParaRPr lang="en-US" dirty="0">
              <a:latin typeface="Symbol" panose="05050102010706020507" pitchFamily="18" charset="2"/>
            </a:endParaRPr>
          </a:p>
          <a:p>
            <a:endParaRPr lang="en-US" dirty="0" smtClean="0">
              <a:latin typeface="Symbol" panose="05050102010706020507" pitchFamily="18" charset="2"/>
            </a:endParaRPr>
          </a:p>
          <a:p>
            <a:endParaRPr lang="en-US" dirty="0">
              <a:latin typeface="Symbol" panose="05050102010706020507" pitchFamily="18" charset="2"/>
            </a:endParaRPr>
          </a:p>
          <a:p>
            <a:endParaRPr lang="en-US" dirty="0" smtClean="0">
              <a:latin typeface="Symbol" panose="05050102010706020507" pitchFamily="18" charset="2"/>
            </a:endParaRPr>
          </a:p>
          <a:p>
            <a:endParaRPr lang="en-US" dirty="0" smtClean="0"/>
          </a:p>
        </p:txBody>
      </p:sp>
      <p:sp>
        <p:nvSpPr>
          <p:cNvPr id="4" name="Footer Placeholder 3"/>
          <p:cNvSpPr>
            <a:spLocks noGrp="1"/>
          </p:cNvSpPr>
          <p:nvPr>
            <p:ph type="ftr" sz="quarter" idx="11"/>
          </p:nvPr>
        </p:nvSpPr>
        <p:spPr/>
        <p:txBody>
          <a:bodyPr/>
          <a:lstStyle/>
          <a:p>
            <a:r>
              <a:rPr lang="en-CA" smtClean="0"/>
              <a:t>Vector addition</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10" name="Object 9"/>
          <p:cNvGraphicFramePr>
            <a:graphicFrameLocks noChangeAspect="1"/>
          </p:cNvGraphicFramePr>
          <p:nvPr>
            <p:extLst>
              <p:ext uri="{D42A27DB-BD31-4B8C-83A1-F6EECF244321}">
                <p14:modId xmlns:p14="http://schemas.microsoft.com/office/powerpoint/2010/main" val="1192345378"/>
              </p:ext>
            </p:extLst>
          </p:nvPr>
        </p:nvGraphicFramePr>
        <p:xfrm>
          <a:off x="711200" y="2048669"/>
          <a:ext cx="4579938" cy="2900362"/>
        </p:xfrm>
        <a:graphic>
          <a:graphicData uri="http://schemas.openxmlformats.org/presentationml/2006/ole">
            <mc:AlternateContent xmlns:mc="http://schemas.openxmlformats.org/markup-compatibility/2006">
              <mc:Choice xmlns:v="urn:schemas-microsoft-com:vml" Requires="v">
                <p:oleObj spid="_x0000_s146439" name="Equation" r:id="rId6" imgW="3403440" imgH="2641320" progId="Equation.DSMT4">
                  <p:embed/>
                </p:oleObj>
              </mc:Choice>
              <mc:Fallback>
                <p:oleObj name="Equation" r:id="rId6" imgW="3403440" imgH="2641320" progId="Equation.DSMT4">
                  <p:embed/>
                  <p:pic>
                    <p:nvPicPr>
                      <p:cNvPr id="0" name=""/>
                      <p:cNvPicPr>
                        <a:picLocks noChangeAspect="1" noChangeArrowheads="1"/>
                      </p:cNvPicPr>
                      <p:nvPr/>
                    </p:nvPicPr>
                    <p:blipFill>
                      <a:blip r:embed="rId7"/>
                      <a:srcRect/>
                      <a:stretch>
                        <a:fillRect/>
                      </a:stretch>
                    </p:blipFill>
                    <p:spPr bwMode="auto">
                      <a:xfrm>
                        <a:off x="711200" y="2048669"/>
                        <a:ext cx="4579938" cy="290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755358725"/>
              </p:ext>
            </p:extLst>
          </p:nvPr>
        </p:nvGraphicFramePr>
        <p:xfrm>
          <a:off x="5257800" y="2048669"/>
          <a:ext cx="3554412" cy="2900363"/>
        </p:xfrm>
        <a:graphic>
          <a:graphicData uri="http://schemas.openxmlformats.org/presentationml/2006/ole">
            <mc:AlternateContent xmlns:mc="http://schemas.openxmlformats.org/markup-compatibility/2006">
              <mc:Choice xmlns:v="urn:schemas-microsoft-com:vml" Requires="v">
                <p:oleObj spid="_x0000_s146440" name="Equation" r:id="rId8" imgW="2641320" imgH="2641320" progId="Equation.DSMT4">
                  <p:embed/>
                </p:oleObj>
              </mc:Choice>
              <mc:Fallback>
                <p:oleObj name="Equation" r:id="rId8" imgW="2641320" imgH="2641320" progId="Equation.DSMT4">
                  <p:embed/>
                  <p:pic>
                    <p:nvPicPr>
                      <p:cNvPr id="0" name=""/>
                      <p:cNvPicPr>
                        <a:picLocks noChangeAspect="1" noChangeArrowheads="1"/>
                      </p:cNvPicPr>
                      <p:nvPr/>
                    </p:nvPicPr>
                    <p:blipFill>
                      <a:blip r:embed="rId9"/>
                      <a:srcRect/>
                      <a:stretch>
                        <a:fillRect/>
                      </a:stretch>
                    </p:blipFill>
                    <p:spPr bwMode="auto">
                      <a:xfrm>
                        <a:off x="5257800" y="2048669"/>
                        <a:ext cx="3554412"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801041530"/>
      </p:ext>
    </p:extLst>
  </p:cSld>
  <p:clrMapOvr>
    <a:masterClrMapping/>
  </p:clrMapOvr>
  <mc:AlternateContent xmlns:mc="http://schemas.openxmlformats.org/markup-compatibility/2006">
    <mc:Choice xmlns:p14="http://schemas.microsoft.com/office/powerpoint/2010/main" Requires="p14">
      <p:transition spd="slow" p14:dur="2000" advTm="44414"/>
    </mc:Choice>
    <mc:Fallback>
      <p:transition spd="slow" advTm="44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Geometric interpretation</a:t>
            </a:r>
            <a:endParaRPr lang="en-CA" dirty="0"/>
          </a:p>
        </p:txBody>
      </p:sp>
      <p:sp>
        <p:nvSpPr>
          <p:cNvPr id="3" name="Content Placeholder 2"/>
          <p:cNvSpPr>
            <a:spLocks noGrp="1"/>
          </p:cNvSpPr>
          <p:nvPr>
            <p:ph idx="1"/>
          </p:nvPr>
        </p:nvSpPr>
        <p:spPr/>
        <p:txBody>
          <a:bodyPr/>
          <a:lstStyle/>
          <a:p>
            <a:r>
              <a:rPr lang="en-US" dirty="0" smtClean="0"/>
              <a:t>In two dimensions (</a:t>
            </a:r>
            <a:r>
              <a:rPr lang="en-US" b="1" dirty="0" smtClean="0"/>
              <a:t>R</a:t>
            </a:r>
            <a:r>
              <a:rPr lang="en-US" baseline="30000" dirty="0" smtClean="0"/>
              <a:t>2</a:t>
            </a:r>
            <a:r>
              <a:rPr lang="en-US" dirty="0" smtClean="0"/>
              <a:t>), if vectors are interpreted as </a:t>
            </a:r>
            <a:r>
              <a:rPr lang="en-US" i="1" dirty="0" smtClean="0"/>
              <a:t>arrows</a:t>
            </a:r>
            <a:r>
              <a:rPr lang="en-US" dirty="0" smtClean="0"/>
              <a:t> from the origin,</a:t>
            </a:r>
          </a:p>
          <a:p>
            <a:pPr marL="457200" lvl="1" indent="0">
              <a:buNone/>
            </a:pPr>
            <a:r>
              <a:rPr lang="en-US" dirty="0"/>
              <a:t>	</a:t>
            </a:r>
            <a:r>
              <a:rPr lang="en-US" dirty="0" smtClean="0"/>
              <a:t>the sum of two vectors is equivalent to placing the base of one 	vector at the head of the other</a:t>
            </a:r>
            <a:endParaRPr lang="en-CA" dirty="0"/>
          </a:p>
        </p:txBody>
      </p:sp>
      <p:sp>
        <p:nvSpPr>
          <p:cNvPr id="4" name="Footer Placeholder 3"/>
          <p:cNvSpPr>
            <a:spLocks noGrp="1"/>
          </p:cNvSpPr>
          <p:nvPr>
            <p:ph type="ftr" sz="quarter" idx="11"/>
          </p:nvPr>
        </p:nvSpPr>
        <p:spPr/>
        <p:txBody>
          <a:bodyPr/>
          <a:lstStyle/>
          <a:p>
            <a:r>
              <a:rPr lang="en-CA" smtClean="0"/>
              <a:t>Vector addition</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a:p>
        </p:txBody>
      </p:sp>
      <p:pic>
        <p:nvPicPr>
          <p:cNvPr id="146436"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857494" y="3162294"/>
            <a:ext cx="3314706" cy="33147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857494" y="3162294"/>
            <a:ext cx="3314706" cy="33147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857494" y="3162294"/>
            <a:ext cx="3314706" cy="3314706"/>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80365185"/>
      </p:ext>
    </p:extLst>
  </p:cSld>
  <p:clrMapOvr>
    <a:masterClrMapping/>
  </p:clrMapOvr>
  <mc:AlternateContent xmlns:mc="http://schemas.openxmlformats.org/markup-compatibility/2006">
    <mc:Choice xmlns:p14="http://schemas.microsoft.com/office/powerpoint/2010/main" Requires="p14">
      <p:transition spd="slow" p14:dur="2000" advTm="46798"/>
    </mc:Choice>
    <mc:Fallback>
      <p:transition spd="slow" advTm="46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4643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Geometric interpretation</a:t>
            </a:r>
            <a:endParaRPr lang="en-CA" dirty="0"/>
          </a:p>
        </p:txBody>
      </p:sp>
      <p:sp>
        <p:nvSpPr>
          <p:cNvPr id="3" name="Content Placeholder 2"/>
          <p:cNvSpPr>
            <a:spLocks noGrp="1"/>
          </p:cNvSpPr>
          <p:nvPr>
            <p:ph idx="1"/>
          </p:nvPr>
        </p:nvSpPr>
        <p:spPr/>
        <p:txBody>
          <a:bodyPr/>
          <a:lstStyle/>
          <a:p>
            <a:r>
              <a:rPr lang="en-US" dirty="0" smtClean="0"/>
              <a:t>A similar interpretation is appropriate for 3-d vectors</a:t>
            </a:r>
            <a:endParaRPr lang="en-CA" dirty="0"/>
          </a:p>
        </p:txBody>
      </p:sp>
      <p:sp>
        <p:nvSpPr>
          <p:cNvPr id="4" name="Footer Placeholder 3"/>
          <p:cNvSpPr>
            <a:spLocks noGrp="1"/>
          </p:cNvSpPr>
          <p:nvPr>
            <p:ph type="ftr" sz="quarter" idx="11"/>
          </p:nvPr>
        </p:nvSpPr>
        <p:spPr/>
        <p:txBody>
          <a:bodyPr/>
          <a:lstStyle/>
          <a:p>
            <a:r>
              <a:rPr lang="en-CA" smtClean="0"/>
              <a:t>Vector addition</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8</a:t>
            </a:fld>
            <a:endParaRPr lang="en-CA"/>
          </a:p>
        </p:txBody>
      </p:sp>
      <p:pic>
        <p:nvPicPr>
          <p:cNvPr id="146436"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048000" y="3200400"/>
            <a:ext cx="2665704" cy="33147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048000" y="3200400"/>
            <a:ext cx="2665704" cy="33147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048000" y="3200400"/>
            <a:ext cx="2665704" cy="3314706"/>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9428403"/>
      </p:ext>
    </p:extLst>
  </p:cSld>
  <p:clrMapOvr>
    <a:masterClrMapping/>
  </p:clrMapOvr>
  <mc:AlternateContent xmlns:mc="http://schemas.openxmlformats.org/markup-compatibility/2006">
    <mc:Choice xmlns:p14="http://schemas.microsoft.com/office/powerpoint/2010/main" Requires="p14">
      <p:transition spd="slow" p14:dur="2000" advTm="37697"/>
    </mc:Choice>
    <mc:Fallback>
      <p:transition spd="slow" advTm="37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4643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Complex </a:t>
            </a:r>
            <a:r>
              <a:rPr lang="en-US" dirty="0"/>
              <a:t>vector addition</a:t>
            </a:r>
            <a:endParaRPr lang="en-CA" dirty="0"/>
          </a:p>
        </p:txBody>
      </p:sp>
      <p:sp>
        <p:nvSpPr>
          <p:cNvPr id="3" name="Content Placeholder 2"/>
          <p:cNvSpPr>
            <a:spLocks noGrp="1"/>
          </p:cNvSpPr>
          <p:nvPr>
            <p:ph idx="1"/>
          </p:nvPr>
        </p:nvSpPr>
        <p:spPr/>
        <p:txBody>
          <a:bodyPr/>
          <a:lstStyle/>
          <a:p>
            <a:r>
              <a:rPr lang="en-US" dirty="0" smtClean="0"/>
              <a:t>Given </a:t>
            </a:r>
            <a:r>
              <a:rPr lang="en-US" dirty="0" smtClean="0"/>
              <a:t>two </a:t>
            </a:r>
            <a:r>
              <a:rPr lang="en-US" dirty="0" smtClean="0"/>
              <a:t>vector in </a:t>
            </a:r>
            <a:r>
              <a:rPr lang="en-US" b="1" dirty="0" smtClean="0">
                <a:latin typeface="Times New Roman" panose="02020603050405020304" pitchFamily="18" charset="0"/>
              </a:rPr>
              <a:t>C</a:t>
            </a:r>
            <a:r>
              <a:rPr lang="en-US" b="1" i="1" baseline="30000" dirty="0" smtClean="0">
                <a:latin typeface="Times New Roman" panose="02020603050405020304" pitchFamily="18" charset="0"/>
              </a:rPr>
              <a:t>n</a:t>
            </a:r>
            <a:r>
              <a:rPr lang="en-US" dirty="0" smtClean="0"/>
              <a:t>, we can </a:t>
            </a:r>
            <a:r>
              <a:rPr lang="en-US" dirty="0" smtClean="0"/>
              <a:t>add them in a similar manner:</a:t>
            </a:r>
            <a:br>
              <a:rPr lang="en-US" dirty="0" smtClean="0"/>
            </a:br>
            <a:endParaRPr lang="en-US" dirty="0" smtClean="0">
              <a:latin typeface="Symbol" panose="05050102010706020507" pitchFamily="18" charset="2"/>
            </a:endParaRPr>
          </a:p>
          <a:p>
            <a:pPr marL="0" indent="0">
              <a:buNone/>
            </a:pPr>
            <a:endParaRPr lang="en-US" dirty="0" smtClean="0"/>
          </a:p>
          <a:p>
            <a:pPr marL="0" indent="0">
              <a:buNone/>
            </a:pPr>
            <a:endParaRPr lang="en-US" dirty="0"/>
          </a:p>
          <a:p>
            <a:r>
              <a:rPr lang="en-US" dirty="0" smtClean="0"/>
              <a:t>For example, if                                         </a:t>
            </a:r>
            <a:r>
              <a:rPr lang="en-US" dirty="0" smtClean="0"/>
              <a:t> and</a:t>
            </a:r>
            <a:endParaRPr lang="en-US" dirty="0" smtClean="0"/>
          </a:p>
          <a:p>
            <a:endParaRPr lang="en-US" dirty="0"/>
          </a:p>
          <a:p>
            <a:endParaRPr lang="en-US" dirty="0" smtClean="0"/>
          </a:p>
          <a:p>
            <a:endParaRPr lang="en-US" dirty="0"/>
          </a:p>
          <a:p>
            <a:pPr marL="0" indent="0">
              <a:buNone/>
            </a:pPr>
            <a:endParaRPr lang="en-US" dirty="0" smtClean="0"/>
          </a:p>
          <a:p>
            <a:pPr marL="0" indent="0">
              <a:buNone/>
            </a:pPr>
            <a:endParaRPr lang="en-US" sz="1100" dirty="0"/>
          </a:p>
          <a:p>
            <a:pPr marL="0" indent="0">
              <a:buNone/>
            </a:pPr>
            <a:r>
              <a:rPr lang="en-US" dirty="0" smtClean="0"/>
              <a:t>		</a:t>
            </a:r>
            <a:r>
              <a:rPr lang="en-US" dirty="0" smtClean="0"/>
              <a:t>then  </a:t>
            </a:r>
            <a:endParaRPr lang="en-US" dirty="0" smtClean="0"/>
          </a:p>
        </p:txBody>
      </p:sp>
      <p:sp>
        <p:nvSpPr>
          <p:cNvPr id="4" name="Footer Placeholder 3"/>
          <p:cNvSpPr>
            <a:spLocks noGrp="1"/>
          </p:cNvSpPr>
          <p:nvPr>
            <p:ph type="ftr" sz="quarter" idx="11"/>
          </p:nvPr>
        </p:nvSpPr>
        <p:spPr/>
        <p:txBody>
          <a:bodyPr/>
          <a:lstStyle/>
          <a:p>
            <a:r>
              <a:rPr lang="en-CA" smtClean="0"/>
              <a:t>Vector addition</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2196680549"/>
              </p:ext>
            </p:extLst>
          </p:nvPr>
        </p:nvGraphicFramePr>
        <p:xfrm>
          <a:off x="2746375" y="2362200"/>
          <a:ext cx="2444750" cy="2062163"/>
        </p:xfrm>
        <a:graphic>
          <a:graphicData uri="http://schemas.openxmlformats.org/presentationml/2006/ole">
            <mc:AlternateContent xmlns:mc="http://schemas.openxmlformats.org/markup-compatibility/2006">
              <mc:Choice xmlns:v="urn:schemas-microsoft-com:vml" Requires="v">
                <p:oleObj spid="_x0000_s144409" name="Equation" r:id="rId6" imgW="1815840" imgH="1879560" progId="Equation.DSMT4">
                  <p:embed/>
                </p:oleObj>
              </mc:Choice>
              <mc:Fallback>
                <p:oleObj name="Equation" r:id="rId6" imgW="1815840" imgH="1879560" progId="Equation.DSMT4">
                  <p:embed/>
                  <p:pic>
                    <p:nvPicPr>
                      <p:cNvPr id="0" name=""/>
                      <p:cNvPicPr>
                        <a:picLocks noChangeAspect="1" noChangeArrowheads="1"/>
                      </p:cNvPicPr>
                      <p:nvPr/>
                    </p:nvPicPr>
                    <p:blipFill>
                      <a:blip r:embed="rId7"/>
                      <a:srcRect/>
                      <a:stretch>
                        <a:fillRect/>
                      </a:stretch>
                    </p:blipFill>
                    <p:spPr bwMode="auto">
                      <a:xfrm>
                        <a:off x="2746375" y="2362200"/>
                        <a:ext cx="244475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603982353"/>
              </p:ext>
            </p:extLst>
          </p:nvPr>
        </p:nvGraphicFramePr>
        <p:xfrm>
          <a:off x="2993572" y="4572002"/>
          <a:ext cx="3074987" cy="2062163"/>
        </p:xfrm>
        <a:graphic>
          <a:graphicData uri="http://schemas.openxmlformats.org/presentationml/2006/ole">
            <mc:AlternateContent xmlns:mc="http://schemas.openxmlformats.org/markup-compatibility/2006">
              <mc:Choice xmlns:v="urn:schemas-microsoft-com:vml" Requires="v">
                <p:oleObj spid="_x0000_s144410" name="Equation" r:id="rId8" imgW="2286000" imgH="1879560" progId="Equation.DSMT4">
                  <p:embed/>
                </p:oleObj>
              </mc:Choice>
              <mc:Fallback>
                <p:oleObj name="Equation" r:id="rId8" imgW="2286000" imgH="1879560" progId="Equation.DSMT4">
                  <p:embed/>
                  <p:pic>
                    <p:nvPicPr>
                      <p:cNvPr id="0" name=""/>
                      <p:cNvPicPr>
                        <a:picLocks noChangeAspect="1" noChangeArrowheads="1"/>
                      </p:cNvPicPr>
                      <p:nvPr/>
                    </p:nvPicPr>
                    <p:blipFill>
                      <a:blip r:embed="rId9"/>
                      <a:srcRect/>
                      <a:stretch>
                        <a:fillRect/>
                      </a:stretch>
                    </p:blipFill>
                    <p:spPr bwMode="auto">
                      <a:xfrm>
                        <a:off x="2993572" y="4572002"/>
                        <a:ext cx="3074987"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652615514"/>
              </p:ext>
            </p:extLst>
          </p:nvPr>
        </p:nvGraphicFramePr>
        <p:xfrm>
          <a:off x="5802312" y="2357438"/>
          <a:ext cx="2427288" cy="2062162"/>
        </p:xfrm>
        <a:graphic>
          <a:graphicData uri="http://schemas.openxmlformats.org/presentationml/2006/ole">
            <mc:AlternateContent xmlns:mc="http://schemas.openxmlformats.org/markup-compatibility/2006">
              <mc:Choice xmlns:v="urn:schemas-microsoft-com:vml" Requires="v">
                <p:oleObj spid="_x0000_s144411" name="Equation" r:id="rId10" imgW="1803240" imgH="1879560" progId="Equation.DSMT4">
                  <p:embed/>
                </p:oleObj>
              </mc:Choice>
              <mc:Fallback>
                <p:oleObj name="Equation" r:id="rId10" imgW="1803240" imgH="1879560" progId="Equation.DSMT4">
                  <p:embed/>
                  <p:pic>
                    <p:nvPicPr>
                      <p:cNvPr id="0" name=""/>
                      <p:cNvPicPr>
                        <a:picLocks noChangeAspect="1" noChangeArrowheads="1"/>
                      </p:cNvPicPr>
                      <p:nvPr/>
                    </p:nvPicPr>
                    <p:blipFill>
                      <a:blip r:embed="rId11"/>
                      <a:srcRect/>
                      <a:stretch>
                        <a:fillRect/>
                      </a:stretch>
                    </p:blipFill>
                    <p:spPr bwMode="auto">
                      <a:xfrm>
                        <a:off x="5802312" y="2357438"/>
                        <a:ext cx="2427288"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 name="Audio 1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858196473"/>
      </p:ext>
    </p:extLst>
  </p:cSld>
  <p:clrMapOvr>
    <a:masterClrMapping/>
  </p:clrMapOvr>
  <mc:AlternateContent xmlns:mc="http://schemas.openxmlformats.org/markup-compatibility/2006">
    <mc:Choice xmlns:p14="http://schemas.microsoft.com/office/powerpoint/2010/main" Requires="p14">
      <p:transition spd="slow" p14:dur="2000" advTm="43908"/>
    </mc:Choice>
    <mc:Fallback>
      <p:transition spd="slow" advTm="43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1"/>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5|8.7|8.6"/>
</p:tagLst>
</file>

<file path=ppt/tags/tag2.xml><?xml version="1.0" encoding="utf-8"?>
<p:tagLst xmlns:a="http://schemas.openxmlformats.org/drawingml/2006/main" xmlns:r="http://schemas.openxmlformats.org/officeDocument/2006/relationships" xmlns:p="http://schemas.openxmlformats.org/presentationml/2006/main">
  <p:tag name="TIMING" val="|12.9"/>
</p:tagLst>
</file>

<file path=ppt/tags/tag3.xml><?xml version="1.0" encoding="utf-8"?>
<p:tagLst xmlns:a="http://schemas.openxmlformats.org/drawingml/2006/main" xmlns:r="http://schemas.openxmlformats.org/officeDocument/2006/relationships" xmlns:p="http://schemas.openxmlformats.org/presentationml/2006/main">
  <p:tag name="TIMING" val="|19.9|15.9"/>
</p:tagLst>
</file>

<file path=ppt/tags/tag4.xml><?xml version="1.0" encoding="utf-8"?>
<p:tagLst xmlns:a="http://schemas.openxmlformats.org/drawingml/2006/main" xmlns:r="http://schemas.openxmlformats.org/officeDocument/2006/relationships" xmlns:p="http://schemas.openxmlformats.org/presentationml/2006/main">
  <p:tag name="TIMING" val="|2.7|8.6"/>
</p:tagLst>
</file>

<file path=ppt/tags/tag5.xml><?xml version="1.0" encoding="utf-8"?>
<p:tagLst xmlns:a="http://schemas.openxmlformats.org/drawingml/2006/main" xmlns:r="http://schemas.openxmlformats.org/officeDocument/2006/relationships" xmlns:p="http://schemas.openxmlformats.org/presentationml/2006/main">
  <p:tag name="TIMING" val="|29.9|11.1"/>
</p:tagLst>
</file>

<file path=ppt/tags/tag6.xml><?xml version="1.0" encoding="utf-8"?>
<p:tagLst xmlns:a="http://schemas.openxmlformats.org/drawingml/2006/main" xmlns:r="http://schemas.openxmlformats.org/officeDocument/2006/relationships" xmlns:p="http://schemas.openxmlformats.org/presentationml/2006/main">
  <p:tag name="TIMING" val="|21.4|9.8"/>
</p:tagLst>
</file>

<file path=ppt/tags/tag7.xml><?xml version="1.0" encoding="utf-8"?>
<p:tagLst xmlns:a="http://schemas.openxmlformats.org/drawingml/2006/main" xmlns:r="http://schemas.openxmlformats.org/officeDocument/2006/relationships" xmlns:p="http://schemas.openxmlformats.org/presentationml/2006/main">
  <p:tag name="TIMING" val="|8.4|7"/>
</p:tagLst>
</file>

<file path=ppt/tags/tag8.xml><?xml version="1.0" encoding="utf-8"?>
<p:tagLst xmlns:a="http://schemas.openxmlformats.org/drawingml/2006/main" xmlns:r="http://schemas.openxmlformats.org/officeDocument/2006/relationships" xmlns:p="http://schemas.openxmlformats.org/presentationml/2006/main">
  <p:tag name="TIMING" val="|32.2"/>
</p:tagLst>
</file>

<file path=ppt/tags/tag9.xml><?xml version="1.0" encoding="utf-8"?>
<p:tagLst xmlns:a="http://schemas.openxmlformats.org/drawingml/2006/main" xmlns:r="http://schemas.openxmlformats.org/officeDocument/2006/relationships" xmlns:p="http://schemas.openxmlformats.org/presentationml/2006/main">
  <p:tag name="TIMING" val="|7|8.9|7.6|27.1|13.3|9.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18268</TotalTime>
  <Words>455</Words>
  <Application>Microsoft Office PowerPoint</Application>
  <PresentationFormat>On-screen Show (4:3)</PresentationFormat>
  <Paragraphs>118</Paragraphs>
  <Slides>16</Slides>
  <Notes>0</Notes>
  <HiddenSlides>0</HiddenSlides>
  <MMClips>16</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16</vt:i4>
      </vt:variant>
    </vt:vector>
  </HeadingPairs>
  <TitlesOfParts>
    <vt:vector size="19" baseType="lpstr">
      <vt:lpstr>Office Theme</vt:lpstr>
      <vt:lpstr>MathType 6.0 Equation</vt:lpstr>
      <vt:lpstr>Equation</vt:lpstr>
      <vt:lpstr>2.3.2 Vector addition</vt:lpstr>
      <vt:lpstr>Introduction</vt:lpstr>
      <vt:lpstr>Real vector addition</vt:lpstr>
      <vt:lpstr>Real vector addition</vt:lpstr>
      <vt:lpstr>Real vector addition</vt:lpstr>
      <vt:lpstr>Real vector addition</vt:lpstr>
      <vt:lpstr>Geometric interpretation</vt:lpstr>
      <vt:lpstr>Geometric interpretation</vt:lpstr>
      <vt:lpstr>Complex vector addition</vt:lpstr>
      <vt:lpstr>Complex vector addition</vt:lpstr>
      <vt:lpstr>Observations</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414</cp:revision>
  <dcterms:created xsi:type="dcterms:W3CDTF">2020-04-30T19:27:29Z</dcterms:created>
  <dcterms:modified xsi:type="dcterms:W3CDTF">2020-09-23T08:13:07Z</dcterms:modified>
</cp:coreProperties>
</file>